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0" r:id="rId4"/>
    <p:sldId id="262" r:id="rId5"/>
    <p:sldId id="264" r:id="rId6"/>
    <p:sldId id="269" r:id="rId7"/>
    <p:sldId id="268" r:id="rId8"/>
    <p:sldId id="266" r:id="rId9"/>
    <p:sldId id="267" r:id="rId10"/>
    <p:sldId id="270" r:id="rId11"/>
    <p:sldId id="259" r:id="rId12"/>
    <p:sldId id="258" r:id="rId13"/>
    <p:sldId id="271" r:id="rId14"/>
    <p:sldId id="292" r:id="rId15"/>
    <p:sldId id="275" r:id="rId16"/>
    <p:sldId id="277" r:id="rId17"/>
    <p:sldId id="278" r:id="rId18"/>
    <p:sldId id="272" r:id="rId19"/>
    <p:sldId id="274" r:id="rId20"/>
    <p:sldId id="273" r:id="rId21"/>
    <p:sldId id="276" r:id="rId22"/>
    <p:sldId id="279" r:id="rId23"/>
    <p:sldId id="280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06/12/17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freo.me/vitess-p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outube/vites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db-engines.com/en/rank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blog.mccrory.me/2010/11/03/cap-theorem-and-the-cloud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lthingsdistributed.com/2007/10/amazons_dynamo.html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lthingsdistributed.com/2007/10/amazons_dynamo.html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NoSQL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databases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 Techniques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6" b="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088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Optimized to support very large data</a:t>
            </a:r>
          </a:p>
          <a:p>
            <a:pPr lvl="1"/>
            <a:r>
              <a:rPr lang="en-US" sz="2000" dirty="0" smtClean="0"/>
              <a:t>Not just many rows, but rows that cannot fit into the memory of a single server</a:t>
            </a:r>
          </a:p>
          <a:p>
            <a:pPr lvl="1"/>
            <a:r>
              <a:rPr lang="en-US" sz="2000" dirty="0" smtClean="0"/>
              <a:t>Column Families allow each row to live across servers</a:t>
            </a:r>
          </a:p>
          <a:p>
            <a:r>
              <a:rPr lang="en-US" sz="2000" dirty="0" smtClean="0"/>
              <a:t>This table dates back to 2005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5085"/>
            <a:ext cx="8899878" cy="2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Too many to list!</a:t>
            </a:r>
          </a:p>
          <a:p>
            <a:r>
              <a:rPr lang="en-US" dirty="0" smtClean="0"/>
              <a:t>Popular databases include:</a:t>
            </a:r>
          </a:p>
          <a:p>
            <a:pPr lvl="1"/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err="1" smtClean="0"/>
              <a:t>Couchbase</a:t>
            </a:r>
            <a:endParaRPr lang="en-US" dirty="0" smtClean="0"/>
          </a:p>
          <a:p>
            <a:pPr lvl="1"/>
            <a:r>
              <a:rPr lang="en-US" dirty="0" smtClean="0"/>
              <a:t>Apache Cassandra</a:t>
            </a:r>
          </a:p>
          <a:p>
            <a:pPr lvl="1"/>
            <a:r>
              <a:rPr lang="en-US" dirty="0" smtClean="0"/>
              <a:t>Apache HBase</a:t>
            </a:r>
          </a:p>
          <a:p>
            <a:pPr lvl="1"/>
            <a:r>
              <a:rPr lang="en-US" dirty="0" err="1" smtClean="0"/>
              <a:t>Voldemort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Riak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NewSQL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ACID databases that aim to provide HA and Partition safety</a:t>
            </a:r>
          </a:p>
          <a:p>
            <a:pPr lvl="1"/>
            <a:r>
              <a:rPr lang="en-US" sz="2000" dirty="0" err="1" smtClean="0"/>
              <a:t>VoltDB</a:t>
            </a:r>
            <a:endParaRPr lang="en-US" sz="2000" dirty="0"/>
          </a:p>
          <a:p>
            <a:pPr lvl="1"/>
            <a:r>
              <a:rPr lang="en-US" sz="2000" dirty="0" err="1" smtClean="0"/>
              <a:t>NuoDB</a:t>
            </a:r>
            <a:endParaRPr lang="en-US" sz="2000" dirty="0" smtClean="0"/>
          </a:p>
          <a:p>
            <a:pPr lvl="1"/>
            <a:r>
              <a:rPr lang="en-US" sz="2000" dirty="0" smtClean="0"/>
              <a:t>Google Spanner</a:t>
            </a:r>
          </a:p>
          <a:p>
            <a:pPr lvl="1"/>
            <a:r>
              <a:rPr lang="en-US" sz="2000" dirty="0" err="1" smtClean="0"/>
              <a:t>MemSQL</a:t>
            </a:r>
            <a:endParaRPr lang="en-US" sz="2000" dirty="0" smtClean="0"/>
          </a:p>
          <a:p>
            <a:pPr lvl="1"/>
            <a:r>
              <a:rPr lang="en-US" sz="2000" dirty="0" smtClean="0"/>
              <a:t>SAP HANA</a:t>
            </a:r>
          </a:p>
          <a:p>
            <a:r>
              <a:rPr lang="en-US" sz="2400" dirty="0" smtClean="0"/>
              <a:t>Also there are some backend engines for MySQL that aim to provide this:</a:t>
            </a:r>
          </a:p>
          <a:p>
            <a:pPr lvl="1"/>
            <a:r>
              <a:rPr lang="en-US" sz="2000" dirty="0" smtClean="0"/>
              <a:t>MySQL Cluster</a:t>
            </a:r>
          </a:p>
          <a:p>
            <a:pPr lvl="1"/>
            <a:r>
              <a:rPr lang="en-US" sz="2000" dirty="0" err="1" smtClean="0"/>
              <a:t>TokuDB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466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Vitess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https://github.com/youtube/</a:t>
            </a:r>
            <a:r>
              <a:rPr lang="en-US" sz="1800" dirty="0" smtClean="0">
                <a:hlinkClick r:id="rId2"/>
              </a:rPr>
              <a:t>vitess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09792"/>
            <a:ext cx="5752940" cy="285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0816"/>
            <a:ext cx="9144000" cy="2717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4529" y="165326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https://freo.me/vitess-</a:t>
            </a:r>
            <a:r>
              <a:rPr lang="en-US" dirty="0" smtClean="0">
                <a:hlinkClick r:id="rId5"/>
              </a:rPr>
              <a:t>pres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3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Memory Databases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Memory is relatively much cheaper than it used to be</a:t>
            </a:r>
          </a:p>
          <a:p>
            <a:r>
              <a:rPr lang="en-US" dirty="0" smtClean="0"/>
              <a:t>Uses snapshots or transaction logs to ensure durability</a:t>
            </a:r>
          </a:p>
          <a:p>
            <a:r>
              <a:rPr lang="en-US" i="1" dirty="0" smtClean="0"/>
              <a:t>Some </a:t>
            </a:r>
            <a:r>
              <a:rPr lang="en-US" i="1" dirty="0" err="1" smtClean="0"/>
              <a:t>NoSQL</a:t>
            </a:r>
            <a:r>
              <a:rPr lang="en-US" i="1" dirty="0" smtClean="0"/>
              <a:t>, some </a:t>
            </a:r>
            <a:r>
              <a:rPr lang="en-US" i="1" dirty="0" err="1" smtClean="0"/>
              <a:t>NewSQL</a:t>
            </a:r>
            <a:endParaRPr lang="en-US" i="1" dirty="0" smtClean="0"/>
          </a:p>
          <a:p>
            <a:pPr lvl="1"/>
            <a:r>
              <a:rPr lang="en-US" dirty="0" smtClean="0"/>
              <a:t>SAP Hana</a:t>
            </a:r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r>
              <a:rPr lang="en-US" dirty="0" err="1" smtClean="0"/>
              <a:t>VoltDB</a:t>
            </a:r>
            <a:endParaRPr lang="en-US" dirty="0" smtClean="0"/>
          </a:p>
          <a:p>
            <a:pPr lvl="1"/>
            <a:r>
              <a:rPr lang="en-US" dirty="0" err="1" smtClean="0"/>
              <a:t>MemSQL</a:t>
            </a:r>
            <a:endParaRPr lang="en-US" dirty="0" smtClean="0"/>
          </a:p>
          <a:p>
            <a:pPr lvl="1"/>
            <a:r>
              <a:rPr lang="en-US" dirty="0" smtClean="0"/>
              <a:t>Apache Geode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ten databases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2617" y="5513093"/>
            <a:ext cx="3427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http://db-engines.com/en/</a:t>
            </a:r>
            <a:r>
              <a:rPr lang="en-US" dirty="0" smtClean="0">
                <a:hlinkClick r:id="rId3"/>
              </a:rPr>
              <a:t>ranking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8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02"/>
            <a:ext cx="9144000" cy="54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(2012) </a:t>
            </a:r>
            <a:br>
              <a:rPr lang="en-US" dirty="0" smtClean="0"/>
            </a:br>
            <a:r>
              <a:rPr lang="en-US" sz="2700" dirty="0" smtClean="0"/>
              <a:t>50%/50% reads/writes</a:t>
            </a:r>
            <a:br>
              <a:rPr lang="en-US" sz="2700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47"/>
            <a:ext cx="9144000" cy="49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5692" y="6119336"/>
            <a:ext cx="73182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Rabl</a:t>
            </a:r>
            <a:r>
              <a:rPr lang="en-US" sz="1400" dirty="0"/>
              <a:t>, </a:t>
            </a:r>
            <a:r>
              <a:rPr lang="en-US" sz="1400" dirty="0" err="1"/>
              <a:t>Tilmann</a:t>
            </a:r>
            <a:r>
              <a:rPr lang="en-US" sz="1400" dirty="0"/>
              <a:t>, et al. "Solving big data challenges for enterprise application performance management." Proceedings of the VLDB Endowment 5.12 (2012): 1724-1735.</a:t>
            </a:r>
          </a:p>
        </p:txBody>
      </p:sp>
    </p:spTree>
    <p:extLst>
      <p:ext uri="{BB962C8B-B14F-4D97-AF65-F5344CB8AC3E}">
        <p14:creationId xmlns:p14="http://schemas.microsoft.com/office/powerpoint/2010/main" val="229150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performance (2012) </a:t>
            </a:r>
            <a:br>
              <a:rPr lang="en-US" dirty="0" smtClean="0"/>
            </a:br>
            <a:r>
              <a:rPr lang="en-US" sz="2200" dirty="0" smtClean="0"/>
              <a:t>Read/Scan/Write workload</a:t>
            </a:r>
            <a:br>
              <a:rPr lang="en-US" sz="2200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38" y="1267852"/>
            <a:ext cx="5023313" cy="271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141"/>
            <a:ext cx="4724352" cy="257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96" y="3979141"/>
            <a:ext cx="4864233" cy="2719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47638" y="1103300"/>
            <a:ext cx="129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16504" y="3794475"/>
            <a:ext cx="14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Latency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0931" y="37944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1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ReCAP</a:t>
            </a:r>
            <a:endParaRPr lang="en-US" dirty="0" smtClean="0"/>
          </a:p>
          <a:p>
            <a:r>
              <a:rPr lang="en-US" dirty="0" err="1" smtClean="0"/>
              <a:t>BigTable</a:t>
            </a:r>
            <a:r>
              <a:rPr lang="en-US" dirty="0" smtClean="0"/>
              <a:t> and Dynamo</a:t>
            </a:r>
          </a:p>
          <a:p>
            <a:r>
              <a:rPr lang="en-US" dirty="0" smtClean="0"/>
              <a:t>A summary of a few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, Cassandra, </a:t>
            </a:r>
            <a:r>
              <a:rPr lang="en-US" dirty="0" err="1" smtClean="0"/>
              <a:t>Couchbase</a:t>
            </a:r>
            <a:r>
              <a:rPr lang="en-US" smtClean="0"/>
              <a:t>,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Performance benchmark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Cassandra</a:t>
            </a:r>
            <a:r>
              <a:rPr lang="en-US" sz="2400" dirty="0" smtClean="0"/>
              <a:t> had the best throughput but high latency</a:t>
            </a:r>
          </a:p>
          <a:p>
            <a:r>
              <a:rPr lang="en-US" sz="2400" b="1" dirty="0" err="1" smtClean="0"/>
              <a:t>Voldemort</a:t>
            </a:r>
            <a:r>
              <a:rPr lang="en-US" sz="2400" dirty="0" smtClean="0"/>
              <a:t> had the best and most stable latency but lower throughput</a:t>
            </a:r>
          </a:p>
          <a:p>
            <a:r>
              <a:rPr lang="en-US" sz="2400" b="1" dirty="0" smtClean="0"/>
              <a:t>HBase</a:t>
            </a:r>
            <a:r>
              <a:rPr lang="en-US" sz="2400" dirty="0" smtClean="0"/>
              <a:t> had low performance per node but scaled well</a:t>
            </a:r>
          </a:p>
          <a:p>
            <a:pPr lvl="1"/>
            <a:r>
              <a:rPr lang="en-US" sz="2000" dirty="0" smtClean="0"/>
              <a:t>Low write latency </a:t>
            </a:r>
          </a:p>
          <a:p>
            <a:r>
              <a:rPr lang="en-US" sz="2400" b="1" dirty="0" err="1" smtClean="0"/>
              <a:t>Redis</a:t>
            </a:r>
            <a:r>
              <a:rPr lang="en-US" sz="2400" b="1" dirty="0" smtClean="0"/>
              <a:t>, MySQL and </a:t>
            </a:r>
            <a:r>
              <a:rPr lang="en-US" sz="2400" b="1" dirty="0" err="1" smtClean="0"/>
              <a:t>VoltDB</a:t>
            </a:r>
            <a:r>
              <a:rPr lang="en-US" sz="2400" dirty="0" smtClean="0"/>
              <a:t> did not scale as well in multi-node setups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43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Value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persistent associative array or dictionary</a:t>
            </a:r>
          </a:p>
          <a:p>
            <a:r>
              <a:rPr lang="en-US" dirty="0" smtClean="0"/>
              <a:t>Simple access and fits well with programming models (especially MR)</a:t>
            </a:r>
          </a:p>
          <a:p>
            <a:r>
              <a:rPr lang="en-US" dirty="0" smtClean="0"/>
              <a:t>Indexing on other data is not often possible and can be slow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9" y="1417638"/>
            <a:ext cx="5272734" cy="5295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6100" y="6447892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6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76" y="1176675"/>
            <a:ext cx="5775601" cy="5167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8500" y="6429064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8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Cassandra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Masterless</a:t>
            </a:r>
            <a:r>
              <a:rPr lang="en-US" sz="2400" dirty="0" smtClean="0"/>
              <a:t> / Symmetric</a:t>
            </a:r>
          </a:p>
          <a:p>
            <a:pPr lvl="1"/>
            <a:r>
              <a:rPr lang="en-US" sz="2000" dirty="0" smtClean="0"/>
              <a:t>Every node is equal and you can write to any node as well as read</a:t>
            </a:r>
          </a:p>
          <a:p>
            <a:r>
              <a:rPr lang="en-US" sz="2400" dirty="0" smtClean="0"/>
              <a:t>Shared Nothing architecture</a:t>
            </a:r>
          </a:p>
          <a:p>
            <a:pPr lvl="1"/>
            <a:r>
              <a:rPr lang="en-US" sz="2000" dirty="0" smtClean="0"/>
              <a:t>Each server has its own disk </a:t>
            </a:r>
          </a:p>
          <a:p>
            <a:r>
              <a:rPr lang="en-US" sz="2400" dirty="0" smtClean="0"/>
              <a:t>Based on Dynamo</a:t>
            </a:r>
          </a:p>
          <a:p>
            <a:pPr lvl="1"/>
            <a:r>
              <a:rPr lang="en-US" sz="2000" dirty="0" smtClean="0"/>
              <a:t> for automatic </a:t>
            </a:r>
            <a:r>
              <a:rPr lang="en-US" sz="2000" dirty="0" err="1" smtClean="0"/>
              <a:t>sharding</a:t>
            </a:r>
            <a:r>
              <a:rPr lang="en-US" sz="2000" dirty="0" smtClean="0"/>
              <a:t> and eventual consistency</a:t>
            </a:r>
          </a:p>
          <a:p>
            <a:r>
              <a:rPr lang="en-US" sz="2400" dirty="0" smtClean="0"/>
              <a:t>And </a:t>
            </a:r>
            <a:r>
              <a:rPr lang="en-US" sz="2400" dirty="0" err="1" smtClean="0"/>
              <a:t>BigTable</a:t>
            </a:r>
            <a:endParaRPr lang="en-US" sz="2400" dirty="0" smtClean="0"/>
          </a:p>
          <a:p>
            <a:pPr lvl="1"/>
            <a:r>
              <a:rPr lang="en-US" sz="2000" dirty="0" smtClean="0"/>
              <a:t>For “Column Families”</a:t>
            </a:r>
          </a:p>
          <a:p>
            <a:r>
              <a:rPr lang="en-US" sz="2400" dirty="0" smtClean="0"/>
              <a:t>Donated to Apache by Facebook</a:t>
            </a:r>
          </a:p>
          <a:p>
            <a:pPr lvl="1"/>
            <a:r>
              <a:rPr lang="en-US" sz="2000" dirty="0" smtClean="0"/>
              <a:t>Now mostly developed by </a:t>
            </a:r>
            <a:r>
              <a:rPr lang="en-US" sz="2000" dirty="0" err="1" smtClean="0"/>
              <a:t>DataStax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198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Write Model </a:t>
            </a:r>
            <a:br>
              <a:rPr lang="en-US" dirty="0" smtClean="0"/>
            </a:br>
            <a:r>
              <a:rPr lang="en-US" sz="3100" dirty="0" smtClean="0"/>
              <a:t>Single </a:t>
            </a:r>
            <a:r>
              <a:rPr lang="en-US" sz="3100" dirty="0" err="1" smtClean="0"/>
              <a:t>Datacentre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58"/>
            <a:ext cx="9144000" cy="5009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214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6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 err="1" smtClean="0"/>
              <a:t>Datacentre</a:t>
            </a:r>
            <a:r>
              <a:rPr lang="en-US" dirty="0" smtClean="0"/>
              <a:t> 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58"/>
            <a:ext cx="9144000" cy="4624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870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Scale Up </a:t>
            </a:r>
            <a:br>
              <a:rPr lang="en-US" dirty="0" smtClean="0"/>
            </a:br>
            <a:r>
              <a:rPr lang="en-US" sz="2700" dirty="0" smtClean="0"/>
              <a:t>In Amazon EC2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23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9964" y="64706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81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2364" y="65231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Keyspaces</a:t>
            </a:r>
            <a:r>
              <a:rPr lang="en-US" dirty="0" smtClean="0"/>
              <a:t> are roughly equivalent to SQL Databases</a:t>
            </a:r>
          </a:p>
          <a:p>
            <a:pPr lvl="1"/>
            <a:r>
              <a:rPr lang="en-US" dirty="0" smtClean="0"/>
              <a:t>Encapsulate replication strategies</a:t>
            </a:r>
          </a:p>
          <a:p>
            <a:r>
              <a:rPr lang="en-US" b="1" dirty="0" smtClean="0"/>
              <a:t>Column Families</a:t>
            </a:r>
            <a:r>
              <a:rPr lang="en-US" dirty="0" smtClean="0"/>
              <a:t> roughly equivalent to SQL tables</a:t>
            </a:r>
          </a:p>
          <a:p>
            <a:r>
              <a:rPr lang="en-US" dirty="0" smtClean="0"/>
              <a:t>Generally a different approach </a:t>
            </a:r>
            <a:r>
              <a:rPr lang="en-US" dirty="0" err="1" smtClean="0"/>
              <a:t>vs</a:t>
            </a:r>
            <a:r>
              <a:rPr lang="en-US" dirty="0" smtClean="0"/>
              <a:t> SQL</a:t>
            </a:r>
          </a:p>
          <a:p>
            <a:pPr lvl="1"/>
            <a:r>
              <a:rPr lang="en-US" dirty="0" smtClean="0"/>
              <a:t>Writes are cheap</a:t>
            </a:r>
          </a:p>
          <a:p>
            <a:pPr lvl="1"/>
            <a:r>
              <a:rPr lang="en-US" dirty="0" smtClean="0"/>
              <a:t>Indexes are expensive</a:t>
            </a:r>
          </a:p>
          <a:p>
            <a:pPr lvl="1"/>
            <a:r>
              <a:rPr lang="en-US" dirty="0"/>
              <a:t>Normalization is not the </a:t>
            </a:r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4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Need better scaling capabilities</a:t>
            </a:r>
          </a:p>
          <a:p>
            <a:pPr lvl="1"/>
            <a:r>
              <a:rPr lang="en-US" dirty="0" smtClean="0"/>
              <a:t>Elasticity</a:t>
            </a:r>
          </a:p>
          <a:p>
            <a:r>
              <a:rPr lang="en-US" dirty="0" smtClean="0"/>
              <a:t>Different schema approaches</a:t>
            </a:r>
          </a:p>
          <a:p>
            <a:pPr lvl="1"/>
            <a:r>
              <a:rPr lang="en-US" dirty="0" smtClean="0"/>
              <a:t>Graphs, Key Values, Document, Sparse Columns,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More appropriate balance in read/write performance</a:t>
            </a:r>
          </a:p>
          <a:p>
            <a:r>
              <a:rPr lang="en-US" dirty="0" smtClean="0"/>
              <a:t>Better integration with REST/SOA/Cloud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Inserts are the same as updates</a:t>
            </a:r>
          </a:p>
          <a:p>
            <a:pPr lvl="1"/>
            <a:r>
              <a:rPr lang="en-US" dirty="0"/>
              <a:t>No read first</a:t>
            </a:r>
          </a:p>
          <a:p>
            <a:r>
              <a:rPr lang="en-US" dirty="0"/>
              <a:t>Data can be marked with a Time to Live (TTL)</a:t>
            </a:r>
          </a:p>
          <a:p>
            <a:pPr lvl="1"/>
            <a:r>
              <a:rPr lang="en-US" dirty="0"/>
              <a:t>Automatically deleted</a:t>
            </a:r>
          </a:p>
          <a:p>
            <a:r>
              <a:rPr lang="en-US" dirty="0"/>
              <a:t>Deletes are not instant</a:t>
            </a:r>
          </a:p>
          <a:p>
            <a:pPr lvl="1"/>
            <a:r>
              <a:rPr lang="en-US" dirty="0"/>
              <a:t>Deleted rows are marked with a </a:t>
            </a:r>
            <a:r>
              <a:rPr lang="en-US" dirty="0" smtClean="0"/>
              <a:t>tombstone</a:t>
            </a:r>
          </a:p>
          <a:p>
            <a:pPr lvl="1"/>
            <a:r>
              <a:rPr lang="en-US" dirty="0" smtClean="0"/>
              <a:t>Eventually cleaned up</a:t>
            </a:r>
          </a:p>
          <a:p>
            <a:pPr lvl="1"/>
            <a:r>
              <a:rPr lang="en-US" dirty="0" smtClean="0"/>
              <a:t>Can re-appear if you do not run node repair after a node failure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7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SQL written specifically for Cassandra</a:t>
            </a:r>
          </a:p>
          <a:p>
            <a:pPr lvl="1"/>
            <a:r>
              <a:rPr lang="en-US" dirty="0" smtClean="0"/>
              <a:t>The preferred model of access</a:t>
            </a:r>
          </a:p>
          <a:p>
            <a:pPr lvl="1"/>
            <a:r>
              <a:rPr lang="en-US" dirty="0" smtClean="0"/>
              <a:t>Replaces the old “Thrift” API</a:t>
            </a:r>
          </a:p>
          <a:p>
            <a:r>
              <a:rPr lang="en-US" dirty="0" smtClean="0"/>
              <a:t>Attempts to have some compatibility with normal SQL</a:t>
            </a:r>
          </a:p>
          <a:p>
            <a:pPr lvl="1"/>
            <a:r>
              <a:rPr lang="en-US" dirty="0" smtClean="0"/>
              <a:t>e.g. you can use either KEYSPACE or TABLE interchangeably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5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name, occupation FROM users WHERE </a:t>
            </a:r>
            <a:r>
              <a:rPr lang="en-US" dirty="0" err="1"/>
              <a:t>userid</a:t>
            </a:r>
            <a:r>
              <a:rPr lang="en-US" dirty="0"/>
              <a:t> IN (199, 200, 207)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However, some queries are not permitted:</a:t>
            </a:r>
          </a:p>
          <a:p>
            <a:pPr marL="0" indent="0">
              <a:buNone/>
            </a:pPr>
            <a:r>
              <a:rPr lang="en-US" sz="2600" dirty="0"/>
              <a:t>	SELECT </a:t>
            </a:r>
            <a:r>
              <a:rPr lang="en-US" sz="2600" dirty="0" err="1"/>
              <a:t>firstname</a:t>
            </a:r>
            <a:r>
              <a:rPr lang="en-US" sz="2600" dirty="0"/>
              <a:t>, </a:t>
            </a:r>
            <a:r>
              <a:rPr lang="en-US" sz="2600" dirty="0" err="1"/>
              <a:t>lastname</a:t>
            </a:r>
            <a:r>
              <a:rPr lang="en-US" sz="2600" dirty="0"/>
              <a:t> FROM users WHERE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		    </a:t>
            </a:r>
            <a:r>
              <a:rPr lang="en-US" sz="2600" dirty="0" err="1" smtClean="0"/>
              <a:t>birth_year</a:t>
            </a:r>
            <a:r>
              <a:rPr lang="en-US" sz="2600" dirty="0" smtClean="0"/>
              <a:t> </a:t>
            </a:r>
            <a:r>
              <a:rPr lang="en-US" sz="2600" dirty="0"/>
              <a:t>= 1981 AND country = 'FR'</a:t>
            </a:r>
            <a:r>
              <a:rPr lang="en-US" sz="2600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Requires a large scan of the database and cannot give a predictable time response: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ALLOW FILTERING will make this run anyway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2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/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INSERT INTO </a:t>
            </a:r>
            <a:r>
              <a:rPr lang="en-US" sz="2000" dirty="0" err="1"/>
              <a:t>NerdMovies</a:t>
            </a:r>
            <a:r>
              <a:rPr lang="en-US" sz="2000" dirty="0"/>
              <a:t> (movie, director, </a:t>
            </a:r>
            <a:r>
              <a:rPr lang="en-US" sz="2000" dirty="0" err="1"/>
              <a:t>main_actor</a:t>
            </a:r>
            <a:r>
              <a:rPr lang="en-US" sz="2000" dirty="0"/>
              <a:t>, year)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VALUES </a:t>
            </a:r>
            <a:r>
              <a:rPr lang="en-US" sz="2000" dirty="0"/>
              <a:t>('Serenity', 'Joss </a:t>
            </a:r>
            <a:r>
              <a:rPr lang="en-US" sz="2000" dirty="0" err="1"/>
              <a:t>Whedon</a:t>
            </a:r>
            <a:r>
              <a:rPr lang="en-US" sz="2000" dirty="0"/>
              <a:t>', 'Nathan </a:t>
            </a:r>
            <a:r>
              <a:rPr lang="en-US" sz="2000" dirty="0" err="1"/>
              <a:t>Fillion</a:t>
            </a:r>
            <a:r>
              <a:rPr lang="en-US" sz="2000" dirty="0"/>
              <a:t>', 2005)</a:t>
            </a:r>
          </a:p>
          <a:p>
            <a:pPr marL="0" indent="0">
              <a:buNone/>
            </a:pPr>
            <a:r>
              <a:rPr lang="en-US" sz="2000" i="1" dirty="0" smtClean="0"/>
              <a:t>		 USING </a:t>
            </a:r>
            <a:r>
              <a:rPr lang="en-US" sz="2000" i="1" dirty="0"/>
              <a:t>TTL 86400</a:t>
            </a:r>
            <a:r>
              <a:rPr lang="en-US" sz="2000" i="1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000" dirty="0" smtClean="0"/>
              <a:t>Every row can have a specified expiry time</a:t>
            </a:r>
          </a:p>
          <a:p>
            <a:r>
              <a:rPr lang="en-US" sz="3000" dirty="0" smtClean="0"/>
              <a:t>Inserts work even if the data is already there, unless you specify: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 smtClean="0"/>
              <a:t>INSERT </a:t>
            </a:r>
            <a:r>
              <a:rPr lang="en-US" sz="1900" dirty="0"/>
              <a:t>INTO </a:t>
            </a:r>
            <a:r>
              <a:rPr lang="en-US" sz="1900" dirty="0" err="1"/>
              <a:t>NerdMovies</a:t>
            </a:r>
            <a:r>
              <a:rPr lang="en-US" sz="1900" dirty="0"/>
              <a:t> (movie, director, </a:t>
            </a:r>
            <a:r>
              <a:rPr lang="en-US" sz="1900" dirty="0" err="1"/>
              <a:t>main_actor</a:t>
            </a:r>
            <a:r>
              <a:rPr lang="en-US" sz="1900" dirty="0"/>
              <a:t>, year)</a:t>
            </a:r>
          </a:p>
          <a:p>
            <a:pPr marL="0" indent="0">
              <a:buNone/>
            </a:pPr>
            <a:r>
              <a:rPr lang="en-US" sz="1900" dirty="0"/>
              <a:t>        VALUES ('Serenity', 'Joss </a:t>
            </a:r>
            <a:r>
              <a:rPr lang="en-US" sz="1900" dirty="0" err="1"/>
              <a:t>Whedon</a:t>
            </a:r>
            <a:r>
              <a:rPr lang="en-US" sz="1900" dirty="0"/>
              <a:t>', 'Nathan </a:t>
            </a:r>
            <a:r>
              <a:rPr lang="en-US" sz="1900" dirty="0" err="1"/>
              <a:t>Fillion</a:t>
            </a:r>
            <a:r>
              <a:rPr lang="en-US" sz="1900" dirty="0"/>
              <a:t>', 2005</a:t>
            </a:r>
            <a:r>
              <a:rPr lang="en-US" sz="1900" dirty="0" smtClean="0"/>
              <a:t>)</a:t>
            </a:r>
            <a:br>
              <a:rPr lang="en-US" sz="1900" dirty="0" smtClean="0"/>
            </a:br>
            <a:r>
              <a:rPr lang="en-US" sz="1900" i="1" dirty="0" smtClean="0"/>
              <a:t>	IF NOT EXISTS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smtClean="0"/>
              <a:t>USING </a:t>
            </a:r>
            <a:r>
              <a:rPr lang="en-US" sz="1900" dirty="0"/>
              <a:t>TTL 86400</a:t>
            </a:r>
            <a:r>
              <a:rPr lang="en-US" sz="1900" dirty="0" smtClean="0"/>
              <a:t>;</a:t>
            </a:r>
            <a:br>
              <a:rPr lang="en-US" sz="1900" dirty="0" smtClean="0"/>
            </a:br>
            <a:endParaRPr lang="en-US" sz="1900" dirty="0" smtClean="0"/>
          </a:p>
          <a:p>
            <a:pPr marL="0" indent="0">
              <a:buNone/>
            </a:pPr>
            <a:r>
              <a:rPr lang="en-US" sz="1900" dirty="0" smtClean="0"/>
              <a:t>This can have unpredictable timing because it requires read-before-write</a:t>
            </a:r>
            <a:endParaRPr lang="en-US" sz="19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0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Non-SQL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Sets</a:t>
            </a:r>
          </a:p>
          <a:p>
            <a:pPr lvl="1"/>
            <a:r>
              <a:rPr lang="en-US" sz="2000" dirty="0" smtClean="0"/>
              <a:t>CREATE </a:t>
            </a:r>
            <a:r>
              <a:rPr lang="en-US" sz="2000" dirty="0"/>
              <a:t>TABLE </a:t>
            </a:r>
            <a:r>
              <a:rPr lang="en-US" sz="2000" dirty="0" err="1"/>
              <a:t>cycling.cyclist_career_teams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teams </a:t>
            </a:r>
            <a:r>
              <a:rPr lang="en-US" sz="2000" b="1" dirty="0"/>
              <a:t>set</a:t>
            </a:r>
            <a:r>
              <a:rPr lang="en-US" sz="2000" dirty="0"/>
              <a:t>&lt;text&gt;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Lists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cycling.upcoming_calendar</a:t>
            </a:r>
            <a:r>
              <a:rPr lang="en-US" sz="2000" dirty="0"/>
              <a:t> ( year </a:t>
            </a:r>
            <a:r>
              <a:rPr lang="en-US" sz="2000" dirty="0" err="1"/>
              <a:t>int</a:t>
            </a:r>
            <a:r>
              <a:rPr lang="en-US" sz="2000" dirty="0"/>
              <a:t>, month </a:t>
            </a:r>
            <a:r>
              <a:rPr lang="en-US" sz="2000" dirty="0" err="1"/>
              <a:t>int</a:t>
            </a:r>
            <a:r>
              <a:rPr lang="en-US" sz="2000" dirty="0"/>
              <a:t>, events </a:t>
            </a:r>
            <a:r>
              <a:rPr lang="en-US" sz="2000" b="1" dirty="0"/>
              <a:t>list</a:t>
            </a:r>
            <a:r>
              <a:rPr lang="en-US" sz="2000" dirty="0"/>
              <a:t>&lt;text&gt;, PRIMARY KEY ( year, month)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Maps</a:t>
            </a:r>
          </a:p>
          <a:p>
            <a:pPr lvl="1"/>
            <a:r>
              <a:rPr lang="en-US" sz="2000" dirty="0" smtClean="0"/>
              <a:t>CREATE </a:t>
            </a:r>
            <a:r>
              <a:rPr lang="en-US" sz="2000" dirty="0"/>
              <a:t>TABLE </a:t>
            </a:r>
            <a:r>
              <a:rPr lang="en-US" sz="2000" dirty="0" err="1"/>
              <a:t>cycling.cyclist_teams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</a:t>
            </a:r>
            <a:r>
              <a:rPr lang="en-US" sz="2000" dirty="0" err="1"/>
              <a:t>firstname</a:t>
            </a:r>
            <a:r>
              <a:rPr lang="en-US" sz="2000" dirty="0"/>
              <a:t> text, teams </a:t>
            </a:r>
            <a:r>
              <a:rPr lang="en-US" sz="2000" b="1" dirty="0"/>
              <a:t>map</a:t>
            </a:r>
            <a:r>
              <a:rPr lang="en-US" sz="2000" dirty="0"/>
              <a:t>&lt;</a:t>
            </a:r>
            <a:r>
              <a:rPr lang="en-US" sz="2000" dirty="0" err="1"/>
              <a:t>int,text</a:t>
            </a:r>
            <a:r>
              <a:rPr lang="en-US" sz="2000" dirty="0"/>
              <a:t>&gt;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Tuples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cycling.popular</a:t>
            </a:r>
            <a:r>
              <a:rPr lang="en-US" sz="2000" dirty="0"/>
              <a:t> (rank </a:t>
            </a:r>
            <a:r>
              <a:rPr lang="en-US" sz="2000" dirty="0" err="1"/>
              <a:t>int</a:t>
            </a:r>
            <a:r>
              <a:rPr lang="en-US" sz="2000" dirty="0"/>
              <a:t> PRIMARY KEY, </a:t>
            </a:r>
            <a:r>
              <a:rPr lang="en-US" sz="2000" dirty="0" err="1"/>
              <a:t>cinfo</a:t>
            </a:r>
            <a:r>
              <a:rPr lang="en-US" sz="2000" dirty="0"/>
              <a:t> </a:t>
            </a:r>
            <a:r>
              <a:rPr lang="en-US" sz="2000" b="1" dirty="0"/>
              <a:t>tuple</a:t>
            </a:r>
            <a:r>
              <a:rPr lang="en-US" sz="2000" dirty="0"/>
              <a:t>&lt;</a:t>
            </a:r>
            <a:r>
              <a:rPr lang="en-US" sz="2000" dirty="0" err="1"/>
              <a:t>text,text,int</a:t>
            </a:r>
            <a:r>
              <a:rPr lang="en-US" sz="2000" dirty="0"/>
              <a:t>&gt; );</a:t>
            </a:r>
          </a:p>
        </p:txBody>
      </p:sp>
    </p:spTree>
    <p:extLst>
      <p:ext uri="{BB962C8B-B14F-4D97-AF65-F5344CB8AC3E}">
        <p14:creationId xmlns:p14="http://schemas.microsoft.com/office/powerpoint/2010/main" val="381595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support for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</a:t>
            </a:r>
            <a:r>
              <a:rPr lang="en-US" dirty="0" err="1"/>
              <a:t>cycling.cyclist_category</a:t>
            </a:r>
            <a:r>
              <a:rPr lang="en-US" dirty="0"/>
              <a:t> JSON '{</a:t>
            </a:r>
          </a:p>
          <a:p>
            <a:pPr marL="0" indent="0">
              <a:buNone/>
            </a:pPr>
            <a:r>
              <a:rPr lang="en-US" dirty="0"/>
              <a:t>  "category" : "GC", </a:t>
            </a:r>
          </a:p>
          <a:p>
            <a:pPr marL="0" indent="0">
              <a:buNone/>
            </a:pPr>
            <a:r>
              <a:rPr lang="en-US" dirty="0"/>
              <a:t>  "points" : 780, </a:t>
            </a:r>
          </a:p>
          <a:p>
            <a:pPr marL="0" indent="0">
              <a:buNone/>
            </a:pPr>
            <a:r>
              <a:rPr lang="en-US" dirty="0"/>
              <a:t>  "id" : "829aa84a-4bba-411f-a4fb-38167a987cda",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lastname</a:t>
            </a:r>
            <a:r>
              <a:rPr lang="en-US" dirty="0"/>
              <a:t>" : "SUTHERLAND" }';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5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assandra.yaml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Configuration of the major parts of the system</a:t>
            </a:r>
          </a:p>
          <a:p>
            <a:pPr lvl="1"/>
            <a:r>
              <a:rPr lang="en-US" dirty="0" err="1" smtClean="0"/>
              <a:t>Datacentres</a:t>
            </a:r>
            <a:r>
              <a:rPr lang="en-US" dirty="0" smtClean="0"/>
              <a:t>, Racks, Cluster name</a:t>
            </a:r>
          </a:p>
          <a:p>
            <a:pPr lvl="1"/>
            <a:r>
              <a:rPr lang="en-US" dirty="0" smtClean="0"/>
              <a:t>Authentication and Authorization</a:t>
            </a:r>
          </a:p>
          <a:p>
            <a:pPr lvl="1"/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smtClean="0"/>
              <a:t>Data Storage location</a:t>
            </a:r>
          </a:p>
          <a:p>
            <a:pPr lvl="1"/>
            <a:r>
              <a:rPr lang="en-US" dirty="0" err="1" smtClean="0"/>
              <a:t>Cacheing</a:t>
            </a:r>
            <a:endParaRPr lang="en-US" dirty="0" smtClean="0"/>
          </a:p>
          <a:p>
            <a:pPr lvl="1"/>
            <a:r>
              <a:rPr lang="en-US" dirty="0" smtClean="0"/>
              <a:t>Network topology and ports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3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DataStax</a:t>
            </a:r>
            <a:r>
              <a:rPr lang="en-US" dirty="0" smtClean="0"/>
              <a:t> </a:t>
            </a:r>
            <a:r>
              <a:rPr lang="en-US" dirty="0" err="1" smtClean="0"/>
              <a:t>OpsCenter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2" y="1417638"/>
            <a:ext cx="7546318" cy="47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60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of </a:t>
            </a:r>
            <a:r>
              <a:rPr lang="en-US" dirty="0" err="1" smtClean="0"/>
              <a:t>DataStax</a:t>
            </a:r>
            <a:r>
              <a:rPr lang="en-US" dirty="0" smtClean="0"/>
              <a:t> Cassandra distribution</a:t>
            </a:r>
          </a:p>
          <a:p>
            <a:pPr lvl="1"/>
            <a:r>
              <a:rPr lang="en-US" dirty="0" smtClean="0"/>
              <a:t>Community edition has limited features</a:t>
            </a:r>
          </a:p>
          <a:p>
            <a:pPr lvl="1"/>
            <a:r>
              <a:rPr lang="en-US" dirty="0" smtClean="0"/>
              <a:t>Enterprise edition expands these</a:t>
            </a:r>
          </a:p>
          <a:p>
            <a:r>
              <a:rPr lang="en-US" dirty="0" smtClean="0"/>
              <a:t>Not open source, but free to use in the community edition</a:t>
            </a:r>
          </a:p>
          <a:p>
            <a:pPr lvl="1"/>
            <a:r>
              <a:rPr lang="en-US" dirty="0" smtClean="0"/>
              <a:t>Requires an agent on each Cassandra node</a:t>
            </a:r>
          </a:p>
          <a:p>
            <a:pPr lvl="1"/>
            <a:r>
              <a:rPr lang="en-US" dirty="0" smtClean="0"/>
              <a:t>It will install this via SSH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21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ScyllaDB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C++ “clone” of </a:t>
            </a:r>
            <a:br>
              <a:rPr lang="en-US" dirty="0" smtClean="0"/>
            </a:br>
            <a:r>
              <a:rPr lang="en-US" dirty="0" smtClean="0"/>
              <a:t>Cassandra</a:t>
            </a:r>
          </a:p>
          <a:p>
            <a:r>
              <a:rPr lang="en-US" dirty="0" smtClean="0"/>
              <a:t>Also Open Source</a:t>
            </a:r>
          </a:p>
          <a:p>
            <a:r>
              <a:rPr lang="en-US" dirty="0" smtClean="0"/>
              <a:t>Claims to be </a:t>
            </a:r>
            <a:br>
              <a:rPr lang="en-US" dirty="0" smtClean="0"/>
            </a:br>
            <a:r>
              <a:rPr lang="en-US" dirty="0" smtClean="0"/>
              <a:t>significantly</a:t>
            </a:r>
            <a:br>
              <a:rPr lang="en-US" dirty="0" smtClean="0"/>
            </a:br>
            <a:r>
              <a:rPr lang="en-US" dirty="0" smtClean="0"/>
              <a:t>faster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63" y="1646601"/>
            <a:ext cx="439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just a recent thing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IBM IMS (Information Management System)</a:t>
            </a:r>
          </a:p>
          <a:p>
            <a:pPr lvl="1"/>
            <a:r>
              <a:rPr lang="en-US" dirty="0" smtClean="0">
                <a:sym typeface="Wingdings"/>
              </a:rPr>
              <a:t>Launched in 1968 </a:t>
            </a:r>
          </a:p>
          <a:p>
            <a:pPr lvl="1"/>
            <a:r>
              <a:rPr lang="en-US" dirty="0" smtClean="0">
                <a:sym typeface="Wingdings"/>
              </a:rPr>
              <a:t>Used to store the bill of materials for the Saturn V rocket</a:t>
            </a:r>
          </a:p>
          <a:p>
            <a:pPr lvl="1"/>
            <a:r>
              <a:rPr lang="en-US" dirty="0" smtClean="0">
                <a:sym typeface="Wingdings"/>
              </a:rPr>
              <a:t>Hierarchical model </a:t>
            </a:r>
          </a:p>
          <a:p>
            <a:r>
              <a:rPr lang="en-US" dirty="0" smtClean="0">
                <a:sym typeface="Wingdings"/>
              </a:rPr>
              <a:t>Still in widespread use today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8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Scylla </a:t>
            </a:r>
            <a:r>
              <a:rPr lang="en-US" dirty="0" err="1" smtClean="0"/>
              <a:t>vs</a:t>
            </a:r>
            <a:r>
              <a:rPr lang="en-US" dirty="0" smtClean="0"/>
              <a:t> Cassandra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3956"/>
            <a:ext cx="7607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2 out of three:</a:t>
            </a:r>
          </a:p>
          <a:p>
            <a:pPr lvl="1"/>
            <a:r>
              <a:rPr lang="en-US" dirty="0" smtClean="0"/>
              <a:t>Consistent</a:t>
            </a:r>
          </a:p>
          <a:p>
            <a:pPr lvl="2"/>
            <a:r>
              <a:rPr lang="en-US" dirty="0" smtClean="0"/>
              <a:t>ACID</a:t>
            </a:r>
          </a:p>
          <a:p>
            <a:pPr lvl="1"/>
            <a:r>
              <a:rPr lang="en-US" dirty="0" smtClean="0"/>
              <a:t>Available </a:t>
            </a:r>
          </a:p>
          <a:p>
            <a:pPr lvl="2"/>
            <a:r>
              <a:rPr lang="en-US" dirty="0" smtClean="0"/>
              <a:t>HA / Accessible 24x7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Able to split into </a:t>
            </a:r>
            <a:br>
              <a:rPr lang="en-US" dirty="0" smtClean="0"/>
            </a:br>
            <a:r>
              <a:rPr lang="en-US" dirty="0" smtClean="0"/>
              <a:t>different </a:t>
            </a:r>
            <a:r>
              <a:rPr lang="en-US" dirty="0" err="1" smtClean="0"/>
              <a:t>datacentres</a:t>
            </a:r>
            <a:endParaRPr lang="en-US" dirty="0" smtClean="0"/>
          </a:p>
          <a:p>
            <a:pPr lvl="2"/>
            <a:r>
              <a:rPr lang="en-US" dirty="0" smtClean="0"/>
              <a:t>Survive network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3" y="2177253"/>
            <a:ext cx="3726713" cy="3488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0088" y="6488668"/>
            <a:ext cx="6728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http://blog.mccrory.me/2010/11/03/cap-theorem-and-the-clouds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6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/>
              <a:t> </a:t>
            </a:r>
            <a:r>
              <a:rPr lang="en-US" dirty="0" smtClean="0"/>
              <a:t>parents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Dynamo </a:t>
            </a:r>
          </a:p>
          <a:p>
            <a:pPr lvl="1"/>
            <a:r>
              <a:rPr lang="en-US" dirty="0" smtClean="0"/>
              <a:t>Eventually </a:t>
            </a:r>
            <a:r>
              <a:rPr lang="en-US" dirty="0" err="1" smtClean="0"/>
              <a:t>consisten</a:t>
            </a:r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Supporting very large rows</a:t>
            </a:r>
          </a:p>
          <a:p>
            <a:r>
              <a:rPr lang="en-US" dirty="0" smtClean="0"/>
              <a:t>LDM </a:t>
            </a:r>
          </a:p>
          <a:p>
            <a:pPr lvl="1"/>
            <a:r>
              <a:rPr lang="en-US" dirty="0" smtClean="0"/>
              <a:t>Graph database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89000"/>
            <a:ext cx="3949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</a:t>
            </a:r>
            <a:r>
              <a:rPr lang="en-US" sz="1200" dirty="0" smtClean="0">
                <a:hlinkClick r:id="rId2"/>
              </a:rPr>
              <a:t>amazons_dynamo.html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00" y="1772575"/>
            <a:ext cx="5080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Reconciliation / Eventual Consistency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</a:t>
            </a:r>
            <a:r>
              <a:rPr lang="en-US" sz="1200" dirty="0" smtClean="0">
                <a:hlinkClick r:id="rId2"/>
              </a:rPr>
              <a:t>amazons_dynamo.html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0" y="1117939"/>
            <a:ext cx="3307815" cy="47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7767</TotalTime>
  <Words>1004</Words>
  <Application>Microsoft Macintosh PowerPoint</Application>
  <PresentationFormat>On-screen Show (4:3)</PresentationFormat>
  <Paragraphs>207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Big Data Engineering  NoSQL databases</vt:lpstr>
      <vt:lpstr>Contents</vt:lpstr>
      <vt:lpstr>Why NoSQL?</vt:lpstr>
      <vt:lpstr>NoSQL history</vt:lpstr>
      <vt:lpstr>ReCAP</vt:lpstr>
      <vt:lpstr>NoSQL parents</vt:lpstr>
      <vt:lpstr>Dynamo </vt:lpstr>
      <vt:lpstr>Dynamo Model</vt:lpstr>
      <vt:lpstr>Reconciliation / Eventual Consistency </vt:lpstr>
      <vt:lpstr>Dynamo Techniques</vt:lpstr>
      <vt:lpstr>Google BigTable</vt:lpstr>
      <vt:lpstr>Current NoSQL Databases</vt:lpstr>
      <vt:lpstr>“NewSQL”</vt:lpstr>
      <vt:lpstr>Vitess https://github.com/youtube/vitess  </vt:lpstr>
      <vt:lpstr>In Memory Databases </vt:lpstr>
      <vt:lpstr>Top ten databases </vt:lpstr>
      <vt:lpstr>Next 20</vt:lpstr>
      <vt:lpstr>Performance (2012)  50%/50% reads/writes </vt:lpstr>
      <vt:lpstr>More performance (2012)  Read/Scan/Write workload </vt:lpstr>
      <vt:lpstr>Summary of Performance benchmark (2012)</vt:lpstr>
      <vt:lpstr>Key Value databases</vt:lpstr>
      <vt:lpstr>Graph Databases</vt:lpstr>
      <vt:lpstr>Graph Database mapping</vt:lpstr>
      <vt:lpstr>Apache Cassandra</vt:lpstr>
      <vt:lpstr>Cassandra Write Model  Single Datacentre</vt:lpstr>
      <vt:lpstr>Multi Datacentre Writes</vt:lpstr>
      <vt:lpstr>Cassandra Scale Up  In Amazon EC2</vt:lpstr>
      <vt:lpstr>The numbers</vt:lpstr>
      <vt:lpstr>Cassandra Model</vt:lpstr>
      <vt:lpstr>Cassandra Model cont.</vt:lpstr>
      <vt:lpstr>CQL </vt:lpstr>
      <vt:lpstr>CQL examples</vt:lpstr>
      <vt:lpstr>INSERT / UPDATE</vt:lpstr>
      <vt:lpstr>Non-SQL data types</vt:lpstr>
      <vt:lpstr>Direct support for JSON</vt:lpstr>
      <vt:lpstr>cassandra.yaml </vt:lpstr>
      <vt:lpstr>DataStax OpsCenter</vt:lpstr>
      <vt:lpstr>OpsCenter</vt:lpstr>
      <vt:lpstr>ScyllaDB</vt:lpstr>
      <vt:lpstr>Scylla vs Cassandra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337</cp:revision>
  <dcterms:created xsi:type="dcterms:W3CDTF">2012-03-07T10:41:54Z</dcterms:created>
  <dcterms:modified xsi:type="dcterms:W3CDTF">2017-12-06T18:13:31Z</dcterms:modified>
</cp:coreProperties>
</file>